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Bricolage Grotesque Extra Bold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748" y="545306"/>
            <a:ext cx="7759303" cy="1706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Vehicle Safety &amp; Alert System</a:t>
            </a:r>
            <a:endParaRPr lang="en-US" sz="5350" dirty="0"/>
          </a:p>
        </p:txBody>
      </p:sp>
      <p:sp>
        <p:nvSpPr>
          <p:cNvPr id="4" name="Shape 1"/>
          <p:cNvSpPr/>
          <p:nvPr/>
        </p:nvSpPr>
        <p:spPr>
          <a:xfrm>
            <a:off x="6178748" y="2548176"/>
            <a:ext cx="7759303" cy="2296120"/>
          </a:xfrm>
          <a:prstGeom prst="roundRect">
            <a:avLst>
              <a:gd name="adj" fmla="val 3618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376511" y="2745938"/>
            <a:ext cx="247269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Presented By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76511" y="3173611"/>
            <a:ext cx="736377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MD. MYMO ZAMAN SHIHAB (885)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376511" y="3559135"/>
            <a:ext cx="736377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APURBO ROY (909)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376511" y="3944660"/>
            <a:ext cx="736377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MD. SHAHARIAR SIAM (903)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376511" y="4330184"/>
            <a:ext cx="736377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SUMAIYA TUSFI (884)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78748" y="5042059"/>
            <a:ext cx="7759303" cy="2642116"/>
          </a:xfrm>
          <a:prstGeom prst="roundRect">
            <a:avLst>
              <a:gd name="adj" fmla="val 3145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6376511" y="5239822"/>
            <a:ext cx="247269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Academic Details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76511" y="5667494"/>
            <a:ext cx="736377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Faridpur Engineering College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Department of Electrical &amp; Electronic Engineering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376511" y="6418778"/>
            <a:ext cx="736377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Supervised By: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Mr. Tonmoy Chowdhury Suhel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Lecturer, Department of EEE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376511" y="7170063"/>
            <a:ext cx="736377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Submission: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November 11, 2025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810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Working Flowchart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operational flow diagram showing system initialization, monitoring phases, event detection, and response mechanisms.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01936"/>
            <a:ext cx="9696807" cy="126583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044"/>
            <a:ext cx="6220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6985"/>
            <a:ext cx="6407944" cy="1669852"/>
          </a:xfrm>
          <a:prstGeom prst="roundRect">
            <a:avLst>
              <a:gd name="adj" fmla="val 32601"/>
            </a:avLst>
          </a:prstGeom>
          <a:solidFill>
            <a:srgbClr val="243799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773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Cloud Dashboard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26421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remote monitoring capabilities via MQTT/HTTP protocols for fleet management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546985"/>
            <a:ext cx="6408063" cy="1669852"/>
          </a:xfrm>
          <a:prstGeom prst="roundRect">
            <a:avLst>
              <a:gd name="adj" fmla="val 32601"/>
            </a:avLst>
          </a:prstGeom>
          <a:solidFill>
            <a:srgbClr val="243799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2773799"/>
            <a:ext cx="34617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SMS Remote Commands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26421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Bidirectional communication allowing remote system queries and control via SMS interface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443651"/>
            <a:ext cx="6407944" cy="1669852"/>
          </a:xfrm>
          <a:prstGeom prst="roundRect">
            <a:avLst>
              <a:gd name="adj" fmla="val 32601"/>
            </a:avLst>
          </a:prstGeom>
          <a:solidFill>
            <a:srgbClr val="243799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670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Advanced Security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16088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Tamper detection, anti-theft sensors, and comprehensive intrusion monitoring features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443651"/>
            <a:ext cx="6408063" cy="1669852"/>
          </a:xfrm>
          <a:prstGeom prst="roundRect">
            <a:avLst>
              <a:gd name="adj" fmla="val 32601"/>
            </a:avLst>
          </a:prstGeom>
          <a:solidFill>
            <a:srgbClr val="243799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4670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OTA Updates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16088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Over-the-air firmware upgrades enabling seamless system improvements without physical access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368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Next-generation vehicle safety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through advanced connectivity and intelligent monitoring systems.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444"/>
            <a:ext cx="4705112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Presentation Outline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03770" y="1452443"/>
            <a:ext cx="22860" cy="6269712"/>
          </a:xfrm>
          <a:prstGeom prst="roundRect">
            <a:avLst>
              <a:gd name="adj" fmla="val 338821"/>
            </a:avLst>
          </a:prstGeom>
          <a:solidFill>
            <a:srgbClr val="414677"/>
          </a:solidFill>
          <a:ln/>
        </p:spPr>
      </p:sp>
      <p:sp>
        <p:nvSpPr>
          <p:cNvPr id="4" name="Shape 2"/>
          <p:cNvSpPr/>
          <p:nvPr/>
        </p:nvSpPr>
        <p:spPr>
          <a:xfrm>
            <a:off x="6784896" y="2178606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414677"/>
          </a:solidFill>
          <a:ln/>
        </p:spPr>
      </p:sp>
      <p:sp>
        <p:nvSpPr>
          <p:cNvPr id="5" name="Shape 3"/>
          <p:cNvSpPr/>
          <p:nvPr/>
        </p:nvSpPr>
        <p:spPr>
          <a:xfrm>
            <a:off x="7246084" y="2120920"/>
            <a:ext cx="138232" cy="138232"/>
          </a:xfrm>
          <a:prstGeom prst="roundRect">
            <a:avLst>
              <a:gd name="adj" fmla="val 330748"/>
            </a:avLst>
          </a:prstGeom>
          <a:solidFill>
            <a:srgbClr val="EEAEF6"/>
          </a:solidFill>
          <a:ln/>
        </p:spPr>
      </p:sp>
      <p:sp>
        <p:nvSpPr>
          <p:cNvPr id="6" name="Shape 4"/>
          <p:cNvSpPr/>
          <p:nvPr/>
        </p:nvSpPr>
        <p:spPr>
          <a:xfrm>
            <a:off x="645438" y="1452443"/>
            <a:ext cx="6116598" cy="1475303"/>
          </a:xfrm>
          <a:prstGeom prst="roundRect">
            <a:avLst>
              <a:gd name="adj" fmla="val 5250"/>
            </a:avLst>
          </a:prstGeom>
          <a:solidFill>
            <a:srgbClr val="282D5E"/>
          </a:solidFill>
          <a:ln/>
        </p:spPr>
      </p:sp>
      <p:sp>
        <p:nvSpPr>
          <p:cNvPr id="7" name="Text 5"/>
          <p:cNvSpPr/>
          <p:nvPr/>
        </p:nvSpPr>
        <p:spPr>
          <a:xfrm>
            <a:off x="4272558" y="1636752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Institute Details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29747" y="2035493"/>
            <a:ext cx="57479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 and team introduction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292340" y="3284934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414677"/>
          </a:solidFill>
          <a:ln/>
        </p:spPr>
      </p:sp>
      <p:sp>
        <p:nvSpPr>
          <p:cNvPr id="10" name="Shape 8"/>
          <p:cNvSpPr/>
          <p:nvPr/>
        </p:nvSpPr>
        <p:spPr>
          <a:xfrm>
            <a:off x="7246084" y="3227249"/>
            <a:ext cx="138232" cy="138232"/>
          </a:xfrm>
          <a:prstGeom prst="roundRect">
            <a:avLst>
              <a:gd name="adj" fmla="val 330748"/>
            </a:avLst>
          </a:prstGeom>
          <a:solidFill>
            <a:srgbClr val="EEAEF6"/>
          </a:solidFill>
          <a:ln/>
        </p:spPr>
      </p:sp>
      <p:sp>
        <p:nvSpPr>
          <p:cNvPr id="11" name="Shape 9"/>
          <p:cNvSpPr/>
          <p:nvPr/>
        </p:nvSpPr>
        <p:spPr>
          <a:xfrm>
            <a:off x="7868364" y="2558772"/>
            <a:ext cx="6116598" cy="1475303"/>
          </a:xfrm>
          <a:prstGeom prst="roundRect">
            <a:avLst>
              <a:gd name="adj" fmla="val 5250"/>
            </a:avLst>
          </a:prstGeom>
          <a:solidFill>
            <a:srgbClr val="282D5E"/>
          </a:solidFill>
          <a:ln/>
        </p:spPr>
      </p:sp>
      <p:sp>
        <p:nvSpPr>
          <p:cNvPr id="12" name="Text 10"/>
          <p:cNvSpPr/>
          <p:nvPr/>
        </p:nvSpPr>
        <p:spPr>
          <a:xfrm>
            <a:off x="8052673" y="274308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Introduction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052673" y="3141821"/>
            <a:ext cx="57479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capabilities and core technologies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784896" y="4206954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414677"/>
          </a:solidFill>
          <a:ln/>
        </p:spPr>
      </p:sp>
      <p:sp>
        <p:nvSpPr>
          <p:cNvPr id="15" name="Shape 13"/>
          <p:cNvSpPr/>
          <p:nvPr/>
        </p:nvSpPr>
        <p:spPr>
          <a:xfrm>
            <a:off x="7246084" y="4149269"/>
            <a:ext cx="138232" cy="138232"/>
          </a:xfrm>
          <a:prstGeom prst="roundRect">
            <a:avLst>
              <a:gd name="adj" fmla="val 330748"/>
            </a:avLst>
          </a:prstGeom>
          <a:solidFill>
            <a:srgbClr val="EEAEF6"/>
          </a:solidFill>
          <a:ln/>
        </p:spPr>
      </p:sp>
      <p:sp>
        <p:nvSpPr>
          <p:cNvPr id="16" name="Shape 14"/>
          <p:cNvSpPr/>
          <p:nvPr/>
        </p:nvSpPr>
        <p:spPr>
          <a:xfrm>
            <a:off x="645438" y="3480792"/>
            <a:ext cx="6116598" cy="1475303"/>
          </a:xfrm>
          <a:prstGeom prst="roundRect">
            <a:avLst>
              <a:gd name="adj" fmla="val 5250"/>
            </a:avLst>
          </a:prstGeom>
          <a:solidFill>
            <a:srgbClr val="282D5E"/>
          </a:solidFill>
          <a:ln/>
        </p:spPr>
      </p:sp>
      <p:sp>
        <p:nvSpPr>
          <p:cNvPr id="17" name="Text 15"/>
          <p:cNvSpPr/>
          <p:nvPr/>
        </p:nvSpPr>
        <p:spPr>
          <a:xfrm>
            <a:off x="4272558" y="366510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Objectives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829747" y="4063841"/>
            <a:ext cx="57479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Primary goals and system requirements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292340" y="5128974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414677"/>
          </a:solidFill>
          <a:ln/>
        </p:spPr>
      </p:sp>
      <p:sp>
        <p:nvSpPr>
          <p:cNvPr id="20" name="Shape 18"/>
          <p:cNvSpPr/>
          <p:nvPr/>
        </p:nvSpPr>
        <p:spPr>
          <a:xfrm>
            <a:off x="7246084" y="5071289"/>
            <a:ext cx="138232" cy="138232"/>
          </a:xfrm>
          <a:prstGeom prst="roundRect">
            <a:avLst>
              <a:gd name="adj" fmla="val 330748"/>
            </a:avLst>
          </a:prstGeom>
          <a:solidFill>
            <a:srgbClr val="EEAEF6"/>
          </a:solidFill>
          <a:ln/>
        </p:spPr>
      </p:sp>
      <p:sp>
        <p:nvSpPr>
          <p:cNvPr id="21" name="Shape 19"/>
          <p:cNvSpPr/>
          <p:nvPr/>
        </p:nvSpPr>
        <p:spPr>
          <a:xfrm>
            <a:off x="7868364" y="4402812"/>
            <a:ext cx="6116598" cy="1475303"/>
          </a:xfrm>
          <a:prstGeom prst="roundRect">
            <a:avLst>
              <a:gd name="adj" fmla="val 5250"/>
            </a:avLst>
          </a:prstGeom>
          <a:solidFill>
            <a:srgbClr val="282D5E"/>
          </a:solidFill>
          <a:ln/>
        </p:spPr>
      </p:sp>
      <p:sp>
        <p:nvSpPr>
          <p:cNvPr id="22" name="Text 20"/>
          <p:cNvSpPr/>
          <p:nvPr/>
        </p:nvSpPr>
        <p:spPr>
          <a:xfrm>
            <a:off x="8052673" y="458712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Methodology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052673" y="4985861"/>
            <a:ext cx="57479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approach and implementation strategy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784896" y="6050994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414677"/>
          </a:solidFill>
          <a:ln/>
        </p:spPr>
      </p:sp>
      <p:sp>
        <p:nvSpPr>
          <p:cNvPr id="25" name="Shape 23"/>
          <p:cNvSpPr/>
          <p:nvPr/>
        </p:nvSpPr>
        <p:spPr>
          <a:xfrm>
            <a:off x="7246084" y="5993309"/>
            <a:ext cx="138232" cy="138232"/>
          </a:xfrm>
          <a:prstGeom prst="roundRect">
            <a:avLst>
              <a:gd name="adj" fmla="val 330748"/>
            </a:avLst>
          </a:prstGeom>
          <a:solidFill>
            <a:srgbClr val="EEAEF6"/>
          </a:solidFill>
          <a:ln/>
        </p:spPr>
      </p:sp>
      <p:sp>
        <p:nvSpPr>
          <p:cNvPr id="26" name="Shape 24"/>
          <p:cNvSpPr/>
          <p:nvPr/>
        </p:nvSpPr>
        <p:spPr>
          <a:xfrm>
            <a:off x="645438" y="5324832"/>
            <a:ext cx="6116598" cy="1475303"/>
          </a:xfrm>
          <a:prstGeom prst="roundRect">
            <a:avLst>
              <a:gd name="adj" fmla="val 5250"/>
            </a:avLst>
          </a:prstGeom>
          <a:solidFill>
            <a:srgbClr val="282D5E"/>
          </a:solidFill>
          <a:ln/>
        </p:spPr>
      </p:sp>
      <p:sp>
        <p:nvSpPr>
          <p:cNvPr id="27" name="Text 25"/>
          <p:cNvSpPr/>
          <p:nvPr/>
        </p:nvSpPr>
        <p:spPr>
          <a:xfrm>
            <a:off x="4272558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Flowchart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829747" y="5907881"/>
            <a:ext cx="57479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 logic and event handling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7292340" y="6973014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414677"/>
          </a:solidFill>
          <a:ln/>
        </p:spPr>
      </p:sp>
      <p:sp>
        <p:nvSpPr>
          <p:cNvPr id="30" name="Shape 28"/>
          <p:cNvSpPr/>
          <p:nvPr/>
        </p:nvSpPr>
        <p:spPr>
          <a:xfrm>
            <a:off x="7246084" y="6915329"/>
            <a:ext cx="138232" cy="138232"/>
          </a:xfrm>
          <a:prstGeom prst="roundRect">
            <a:avLst>
              <a:gd name="adj" fmla="val 330748"/>
            </a:avLst>
          </a:prstGeom>
          <a:solidFill>
            <a:srgbClr val="EEAEF6"/>
          </a:solidFill>
          <a:ln/>
        </p:spPr>
      </p:sp>
      <p:sp>
        <p:nvSpPr>
          <p:cNvPr id="31" name="Shape 29"/>
          <p:cNvSpPr/>
          <p:nvPr/>
        </p:nvSpPr>
        <p:spPr>
          <a:xfrm>
            <a:off x="7868364" y="6246852"/>
            <a:ext cx="6116598" cy="1475303"/>
          </a:xfrm>
          <a:prstGeom prst="roundRect">
            <a:avLst>
              <a:gd name="adj" fmla="val 5250"/>
            </a:avLst>
          </a:prstGeom>
          <a:solidFill>
            <a:srgbClr val="282D5E"/>
          </a:solidFill>
          <a:ln/>
        </p:spPr>
      </p:sp>
      <p:sp>
        <p:nvSpPr>
          <p:cNvPr id="32" name="Text 30"/>
          <p:cNvSpPr/>
          <p:nvPr/>
        </p:nvSpPr>
        <p:spPr>
          <a:xfrm>
            <a:off x="8052673" y="6431161"/>
            <a:ext cx="252912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8052673" y="6829901"/>
            <a:ext cx="57479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upgrades and advanced features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598408"/>
            <a:ext cx="5424487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Introduction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9381" y="1601867"/>
            <a:ext cx="7625239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ESP32 Based intelligent monitoring and alert solution combining cutting-edge sensor technologies for enhanced vehicle safety and emergency response.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381" y="2887147"/>
            <a:ext cx="542449" cy="5424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73054" y="3015972"/>
            <a:ext cx="329934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Multi-Sensor Integration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573054" y="3485078"/>
            <a:ext cx="6811566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GPS tracking, GSM communication, RFID access control, IMU motion sensing, and IR speed detection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381" y="4613077"/>
            <a:ext cx="542449" cy="54244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73054" y="4741902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Alerts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1573054" y="5211008"/>
            <a:ext cx="6811566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SMS and call notifications during critical events like impacts, unauthorized access, or speed violations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381" y="6339007"/>
            <a:ext cx="542449" cy="54244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73054" y="6467832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Live Monitoring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573054" y="6936938"/>
            <a:ext cx="6811566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updates via OLED display and serial monitor for driver awareness and system status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153" y="511612"/>
            <a:ext cx="4651296" cy="581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Objectives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51153" y="1371957"/>
            <a:ext cx="13328094" cy="1117521"/>
          </a:xfrm>
          <a:prstGeom prst="roundRect">
            <a:avLst>
              <a:gd name="adj" fmla="val 6992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4013" y="1394817"/>
            <a:ext cx="744141" cy="1071801"/>
          </a:xfrm>
          <a:prstGeom prst="roundRect">
            <a:avLst>
              <a:gd name="adj" fmla="val 6815"/>
            </a:avLst>
          </a:prstGeom>
          <a:solidFill>
            <a:srgbClr val="282D5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6542" y="1791176"/>
            <a:ext cx="278963" cy="2789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04129" y="1580793"/>
            <a:ext cx="2325648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GPS Tracking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604129" y="1982986"/>
            <a:ext cx="1216628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GPS tracking with fallback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1153" y="2675453"/>
            <a:ext cx="13328094" cy="1117521"/>
          </a:xfrm>
          <a:prstGeom prst="roundRect">
            <a:avLst>
              <a:gd name="adj" fmla="val 6992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74013" y="2698313"/>
            <a:ext cx="744141" cy="1071801"/>
          </a:xfrm>
          <a:prstGeom prst="roundRect">
            <a:avLst>
              <a:gd name="adj" fmla="val 6815"/>
            </a:avLst>
          </a:prstGeom>
          <a:solidFill>
            <a:srgbClr val="282D5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42" y="3094673"/>
            <a:ext cx="278963" cy="2789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04129" y="2884289"/>
            <a:ext cx="324659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Impact &amp; Rotation Detection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604129" y="3286482"/>
            <a:ext cx="1216628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Impact/rotation detection with instant buzzer + GSM alerts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651153" y="4002167"/>
            <a:ext cx="13328094" cy="1117521"/>
          </a:xfrm>
          <a:prstGeom prst="roundRect">
            <a:avLst>
              <a:gd name="adj" fmla="val 6992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74013" y="4025027"/>
            <a:ext cx="744141" cy="1071801"/>
          </a:xfrm>
          <a:prstGeom prst="roundRect">
            <a:avLst>
              <a:gd name="adj" fmla="val 6815"/>
            </a:avLst>
          </a:prstGeom>
          <a:solidFill>
            <a:srgbClr val="282D5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542" y="4421386"/>
            <a:ext cx="278963" cy="27896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04129" y="4211003"/>
            <a:ext cx="2325648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RFID Monitoring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1604129" y="4613196"/>
            <a:ext cx="1216628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RFID access monitoring with danger warnings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651153" y="5305663"/>
            <a:ext cx="13328094" cy="1117521"/>
          </a:xfrm>
          <a:prstGeom prst="roundRect">
            <a:avLst>
              <a:gd name="adj" fmla="val 6992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74013" y="5328523"/>
            <a:ext cx="744141" cy="1071801"/>
          </a:xfrm>
          <a:prstGeom prst="roundRect">
            <a:avLst>
              <a:gd name="adj" fmla="val 6815"/>
            </a:avLst>
          </a:prstGeom>
          <a:solidFill>
            <a:srgbClr val="282D5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542" y="5724882"/>
            <a:ext cx="278963" cy="27896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604129" y="5514499"/>
            <a:ext cx="2325648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Speed Enforcement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1604129" y="5916692"/>
            <a:ext cx="1216628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Speed enforcement via IR encoder with staged escalation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651153" y="6609159"/>
            <a:ext cx="13328094" cy="1117521"/>
          </a:xfrm>
          <a:prstGeom prst="roundRect">
            <a:avLst>
              <a:gd name="adj" fmla="val 6992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674013" y="6632019"/>
            <a:ext cx="744141" cy="1071801"/>
          </a:xfrm>
          <a:prstGeom prst="roundRect">
            <a:avLst>
              <a:gd name="adj" fmla="val 6815"/>
            </a:avLst>
          </a:prstGeom>
          <a:solidFill>
            <a:srgbClr val="282D5E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542" y="7028378"/>
            <a:ext cx="278963" cy="27896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604129" y="6817995"/>
            <a:ext cx="348353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Feedback &amp; Reporting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604129" y="7220188"/>
            <a:ext cx="1216628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system feedback and comprehensive reporting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6926461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Development &amp; Implementation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5924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PCB Design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75924" y="1948934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comprehensive schematic and professional layout using EasyEDA Pro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5924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PCB Fabrication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75924" y="3007519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Professional PCB manufacturing service for high-quality board production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5924" y="3684627"/>
            <a:ext cx="27707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Component Procurement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Sourced premium electronic components from verified trusted vendors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5924" y="4743212"/>
            <a:ext cx="239934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Assembly &amp; Soldering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 soldering of all components onto fabricated PCB with quality control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5924" y="5801797"/>
            <a:ext cx="255698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Firmware Development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ESP32 programming using Arduino IDE with specialized sensor libraries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5924" y="6860381"/>
            <a:ext cx="227504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Testing &amp; Integration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system verification and successful demonstration of all features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542687"/>
            <a:ext cx="63454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Design &amp; Fabrication Project PCB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89848" y="1528048"/>
            <a:ext cx="329565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Professional Circuit Design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848" y="2057638"/>
            <a:ext cx="6201013" cy="43767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9848" y="6656070"/>
            <a:ext cx="7620714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and precise circuit design, meticulously engineered for optimal performance and reliability in critical applications.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8798957" y="1528048"/>
            <a:ext cx="3524726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High-Quality PCB Fabrication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957" y="2057638"/>
            <a:ext cx="4332327" cy="42843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798957" y="6563678"/>
            <a:ext cx="5149096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professional-grade manufacturing with our high-quality PCBs, built to exacting standards for durability and functionality.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492" y="397907"/>
            <a:ext cx="8730377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Microcontroller Architecture &amp; Pin Configuration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92" y="1139547"/>
            <a:ext cx="11239500" cy="58293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06492" y="7131606"/>
            <a:ext cx="6736318" cy="833914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651153" y="7276267"/>
            <a:ext cx="180915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Dual-Core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51153" y="7589282"/>
            <a:ext cx="644699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multi-tasking &amp; real-time processing.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387471" y="7131606"/>
            <a:ext cx="6736437" cy="833914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7532132" y="7276267"/>
            <a:ext cx="180915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Connectivity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32132" y="7589282"/>
            <a:ext cx="6447115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WiFi &amp; Bluetooth.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506492" y="8110180"/>
            <a:ext cx="6736318" cy="833914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651153" y="8254841"/>
            <a:ext cx="180915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GPIO Pins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51153" y="8567857"/>
            <a:ext cx="644699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Flexible I/O for sensors &amp; actuators.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7387471" y="8110180"/>
            <a:ext cx="6736437" cy="833914"/>
          </a:xfrm>
          <a:prstGeom prst="roundRect">
            <a:avLst>
              <a:gd name="adj" fmla="val 7290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7532132" y="8254841"/>
            <a:ext cx="180915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Central CPU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32132" y="8567857"/>
            <a:ext cx="6447115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detection &amp; communication.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614017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Essential System Components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1535" y="1381839"/>
            <a:ext cx="1767364" cy="17673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8899" y="3332083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U-Blox Neo-6M GPS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69000" y="3748564"/>
            <a:ext cx="423243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precise location data for tracking and navigation.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23" y="1381839"/>
            <a:ext cx="1777127" cy="17771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05669" y="3341846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SIM800L GSM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205770" y="3758327"/>
            <a:ext cx="423243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cellular communication for remote data transmission.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763" y="1381839"/>
            <a:ext cx="1413867" cy="176867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42439" y="3333393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MPU6050 IMU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842540" y="3749873"/>
            <a:ext cx="423243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Integrates accelerometer and gyroscope for motion sensing.</a:t>
            </a:r>
            <a:endParaRPr lang="en-US" sz="12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80" y="4790718"/>
            <a:ext cx="1728073" cy="172807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68899" y="6701671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RFID RC522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569000" y="7118152"/>
            <a:ext cx="423243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Facilitates contactless identification and data exchange.</a:t>
            </a:r>
            <a:endParaRPr lang="en-US" sz="12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477" y="4790718"/>
            <a:ext cx="1679019" cy="167901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305669" y="6652617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IR Sensor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5205770" y="7069098"/>
            <a:ext cx="423243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Detects presence of objects or measures distance using infrared.</a:t>
            </a:r>
            <a:endParaRPr lang="en-US" sz="12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365" y="4790718"/>
            <a:ext cx="1688783" cy="168878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942439" y="6662380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0.96" OLED Display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9842540" y="7078861"/>
            <a:ext cx="4232434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Compact, high-contrast screen for clear visual feedback.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749379"/>
            <a:ext cx="6073140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Technical Methodology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977503" y="1726763"/>
            <a:ext cx="22860" cy="5753338"/>
          </a:xfrm>
          <a:prstGeom prst="roundRect">
            <a:avLst>
              <a:gd name="adj" fmla="val 388338"/>
            </a:avLst>
          </a:prstGeom>
          <a:solidFill>
            <a:srgbClr val="414677"/>
          </a:solidFill>
          <a:ln/>
        </p:spPr>
      </p:sp>
      <p:sp>
        <p:nvSpPr>
          <p:cNvPr id="4" name="Shape 2"/>
          <p:cNvSpPr/>
          <p:nvPr/>
        </p:nvSpPr>
        <p:spPr>
          <a:xfrm>
            <a:off x="1192411" y="1953101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414677"/>
          </a:solidFill>
          <a:ln/>
        </p:spPr>
      </p:sp>
      <p:sp>
        <p:nvSpPr>
          <p:cNvPr id="5" name="Shape 3"/>
          <p:cNvSpPr/>
          <p:nvPr/>
        </p:nvSpPr>
        <p:spPr>
          <a:xfrm>
            <a:off x="739735" y="1726763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282D5E"/>
          </a:solidFill>
          <a:ln/>
        </p:spPr>
      </p:sp>
      <p:sp>
        <p:nvSpPr>
          <p:cNvPr id="6" name="Text 4"/>
          <p:cNvSpPr/>
          <p:nvPr/>
        </p:nvSpPr>
        <p:spPr>
          <a:xfrm>
            <a:off x="819031" y="1766411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2034302" y="1799392"/>
            <a:ext cx="268283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Initialization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2034302" y="2256353"/>
            <a:ext cx="118563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GPS attempts location fix (60-second timeout), GSM network connection established, fallback coordinates activated if needed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1192411" y="3581638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414677"/>
          </a:solidFill>
          <a:ln/>
        </p:spPr>
      </p:sp>
      <p:sp>
        <p:nvSpPr>
          <p:cNvPr id="10" name="Shape 8"/>
          <p:cNvSpPr/>
          <p:nvPr/>
        </p:nvSpPr>
        <p:spPr>
          <a:xfrm>
            <a:off x="739735" y="335530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282D5E"/>
          </a:solidFill>
          <a:ln/>
        </p:spPr>
      </p:sp>
      <p:sp>
        <p:nvSpPr>
          <p:cNvPr id="11" name="Text 9"/>
          <p:cNvSpPr/>
          <p:nvPr/>
        </p:nvSpPr>
        <p:spPr>
          <a:xfrm>
            <a:off x="819031" y="3394948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2034302" y="3427928"/>
            <a:ext cx="301561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Continuous Monitoring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2034302" y="3884890"/>
            <a:ext cx="118563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MPU6050 IMU detects shocks and rotations, RFID RC522 scans for authorized cards, IR sensor measures speed and distance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1192411" y="5210175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414677"/>
          </a:solidFill>
          <a:ln/>
        </p:spPr>
      </p:sp>
      <p:sp>
        <p:nvSpPr>
          <p:cNvPr id="15" name="Shape 13"/>
          <p:cNvSpPr/>
          <p:nvPr/>
        </p:nvSpPr>
        <p:spPr>
          <a:xfrm>
            <a:off x="739735" y="4983837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282D5E"/>
          </a:solidFill>
          <a:ln/>
        </p:spPr>
      </p:sp>
      <p:sp>
        <p:nvSpPr>
          <p:cNvPr id="16" name="Text 14"/>
          <p:cNvSpPr/>
          <p:nvPr/>
        </p:nvSpPr>
        <p:spPr>
          <a:xfrm>
            <a:off x="819031" y="5023485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2034302" y="5056465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Event Processing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2034302" y="5513427"/>
            <a:ext cx="118563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Shock/rotation triggers buzzer + SMS/call alerts, RFID detection sends danger warnings, overspeed violations escalate progressively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1192411" y="6838712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414677"/>
          </a:solidFill>
          <a:ln/>
        </p:spPr>
      </p:sp>
      <p:sp>
        <p:nvSpPr>
          <p:cNvPr id="20" name="Shape 18"/>
          <p:cNvSpPr/>
          <p:nvPr/>
        </p:nvSpPr>
        <p:spPr>
          <a:xfrm>
            <a:off x="739735" y="6612374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282D5E"/>
          </a:solidFill>
          <a:ln/>
        </p:spPr>
      </p:sp>
      <p:sp>
        <p:nvSpPr>
          <p:cNvPr id="21" name="Text 19"/>
          <p:cNvSpPr/>
          <p:nvPr/>
        </p:nvSpPr>
        <p:spPr>
          <a:xfrm>
            <a:off x="819031" y="6652022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2034302" y="668500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Output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2034302" y="7141964"/>
            <a:ext cx="1185636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OLED display and serial monitor provide live location data, current speed readings, and system status updates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2025-11-10T21:28:42Z</dcterms:created>
  <dcterms:modified xsi:type="dcterms:W3CDTF">2025-11-10T21:28:42Z</dcterms:modified>
</cp:coreProperties>
</file>